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94AB6-C51D-40FE-9C58-70A230AAD43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A02CC-6E66-46A4-A4A8-1B551691D9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46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D65B6-BF6E-4D6E-9E10-3DD8FFC81FA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D4F07-0437-475A-9FF8-88A4744FD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03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1FE866F0-C3FE-4B35-988A-C03E0755F8E7}" type="slidenum">
              <a:rPr lang="en-US" sz="1200">
                <a:latin typeface="Calibri" pitchFamily="34" charset="0"/>
              </a:rPr>
              <a:pPr algn="r" eaLnBrk="0" hangingPunct="0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C519-20DB-48D6-9E28-6C697EBA1B3B}" type="datetime1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45BF-520F-40A4-B1E5-B92010EAC0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Zechariah-Michelangelo.jpg picture by propheticmidrash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4038600" cy="58031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086C-5FF9-445A-B819-C7112A3A9E27}" type="datetime1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45BF-520F-40A4-B1E5-B92010EA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2E15-A46B-459D-8640-1A063C9B48CE}" type="datetime1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45BF-520F-40A4-B1E5-B92010EA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4840"/>
            <a:ext cx="7802880" cy="105156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F3E9-BC6C-4D12-A508-60B983106A77}" type="datetime1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45BF-520F-40A4-B1E5-B92010EAC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83B8-4AF3-4B98-8B16-9E3E5C35CF1C}" type="datetime1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45BF-520F-40A4-B1E5-B92010EA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6765-3184-4FCE-BA16-66F2B4F77A50}" type="datetime1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45BF-520F-40A4-B1E5-B92010EA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81AE-A505-4E9A-A5D3-0F7209DEAFCB}" type="datetime1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45BF-520F-40A4-B1E5-B92010EA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9F32-450A-4008-BCCB-BA7692EE7BA0}" type="datetime1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45BF-520F-40A4-B1E5-B92010EA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8F93-3B3C-4EDD-AC06-041301495C82}" type="datetime1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45BF-520F-40A4-B1E5-B92010EA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3DE5-7940-451E-BB6D-7D8A592E4CEB}" type="datetime1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45BF-520F-40A4-B1E5-B92010EAC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03F6-348E-4955-92DA-32C1BE8A555F}" type="datetime1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45BF-520F-40A4-B1E5-B92010EAC0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i56.photobucket.com/albums/g193/propheticmidrash/midrash/Zechariah-Michelangelo.jp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685800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DC68757F-4145-4490-A7C6-A48AFA7A8DDF}" type="datetime1">
              <a:rPr lang="en-US" smtClean="0"/>
              <a:pPr/>
              <a:t>4/16/2014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E54345BF-520F-40A4-B1E5-B92010EAC0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 descr="Detail from 'Zechariah,' Sistine fresco by Michelangelo di Lodovico Buonarroti Simoni, c. 1509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0802" y="0"/>
            <a:ext cx="1843198" cy="1219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split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/>
          <p:cNvSpPr>
            <a:spLocks noChangeArrowheads="1"/>
          </p:cNvSpPr>
          <p:nvPr/>
        </p:nvSpPr>
        <p:spPr bwMode="auto">
          <a:xfrm>
            <a:off x="4876800" y="0"/>
            <a:ext cx="3748088" cy="6858000"/>
          </a:xfrm>
          <a:prstGeom prst="rect">
            <a:avLst/>
          </a:prstGeom>
          <a:solidFill>
            <a:srgbClr val="FFD1FF"/>
          </a:solidFill>
          <a:ln w="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>
              <a:latin typeface="Gill Sans MT" pitchFamily="34" charset="0"/>
            </a:endParaRPr>
          </a:p>
        </p:txBody>
      </p:sp>
      <p:sp>
        <p:nvSpPr>
          <p:cNvPr id="9219" name="Rectangle 14"/>
          <p:cNvSpPr>
            <a:spLocks noChangeArrowheads="1"/>
          </p:cNvSpPr>
          <p:nvPr/>
        </p:nvSpPr>
        <p:spPr bwMode="auto">
          <a:xfrm>
            <a:off x="685800" y="5029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>
              <a:latin typeface="Gill Sans MT" pitchFamily="34" charset="0"/>
            </a:endParaRPr>
          </a:p>
        </p:txBody>
      </p:sp>
      <p:sp>
        <p:nvSpPr>
          <p:cNvPr id="9220" name="Rectangle 15"/>
          <p:cNvSpPr>
            <a:spLocks noChangeArrowheads="1"/>
          </p:cNvSpPr>
          <p:nvPr/>
        </p:nvSpPr>
        <p:spPr bwMode="auto">
          <a:xfrm>
            <a:off x="1066800" y="50292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>
              <a:latin typeface="Gill Sans MT" pitchFamily="34" charset="0"/>
            </a:endParaRPr>
          </a:p>
        </p:txBody>
      </p:sp>
      <p:sp>
        <p:nvSpPr>
          <p:cNvPr id="9221" name="Rectangle 16"/>
          <p:cNvSpPr>
            <a:spLocks noChangeArrowheads="1"/>
          </p:cNvSpPr>
          <p:nvPr/>
        </p:nvSpPr>
        <p:spPr bwMode="auto">
          <a:xfrm>
            <a:off x="1447800" y="5334000"/>
            <a:ext cx="152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>
              <a:latin typeface="Gill Sans MT" pitchFamily="34" charset="0"/>
            </a:endParaRPr>
          </a:p>
        </p:txBody>
      </p:sp>
      <p:sp>
        <p:nvSpPr>
          <p:cNvPr id="9222" name="Rectangle 17"/>
          <p:cNvSpPr>
            <a:spLocks noChangeArrowheads="1"/>
          </p:cNvSpPr>
          <p:nvPr/>
        </p:nvSpPr>
        <p:spPr bwMode="auto">
          <a:xfrm>
            <a:off x="1981200" y="50292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>
              <a:latin typeface="Gill Sans MT" pitchFamily="34" charset="0"/>
            </a:endParaRPr>
          </a:p>
        </p:txBody>
      </p:sp>
      <p:sp>
        <p:nvSpPr>
          <p:cNvPr id="9223" name="Rectangle 18"/>
          <p:cNvSpPr>
            <a:spLocks noChangeArrowheads="1"/>
          </p:cNvSpPr>
          <p:nvPr/>
        </p:nvSpPr>
        <p:spPr bwMode="auto">
          <a:xfrm>
            <a:off x="4038600" y="5029200"/>
            <a:ext cx="2895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>
              <a:latin typeface="Gill Sans MT" pitchFamily="34" charset="0"/>
            </a:endParaRPr>
          </a:p>
        </p:txBody>
      </p:sp>
      <p:sp>
        <p:nvSpPr>
          <p:cNvPr id="9224" name="Rectangle 19"/>
          <p:cNvSpPr>
            <a:spLocks noChangeArrowheads="1"/>
          </p:cNvSpPr>
          <p:nvPr/>
        </p:nvSpPr>
        <p:spPr bwMode="auto">
          <a:xfrm>
            <a:off x="2286000" y="53340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>
              <a:latin typeface="Gill Sans MT" pitchFamily="34" charset="0"/>
            </a:endParaRPr>
          </a:p>
        </p:txBody>
      </p:sp>
      <p:sp>
        <p:nvSpPr>
          <p:cNvPr id="9225" name="Rectangle 20"/>
          <p:cNvSpPr>
            <a:spLocks noChangeArrowheads="1"/>
          </p:cNvSpPr>
          <p:nvPr/>
        </p:nvSpPr>
        <p:spPr bwMode="auto">
          <a:xfrm>
            <a:off x="2590800" y="5334000"/>
            <a:ext cx="4343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>
              <a:latin typeface="Gill Sans MT" pitchFamily="34" charset="0"/>
            </a:endParaRP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7467600" y="50292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>
              <a:latin typeface="Gill Sans MT" pitchFamily="34" charset="0"/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8534400" y="5029200"/>
            <a:ext cx="76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>
              <a:latin typeface="Gill Sans MT" pitchFamily="34" charset="0"/>
            </a:endParaRPr>
          </a:p>
        </p:txBody>
      </p:sp>
      <p:sp>
        <p:nvSpPr>
          <p:cNvPr id="9228" name="Text Box 23"/>
          <p:cNvSpPr txBox="1">
            <a:spLocks noChangeArrowheads="1"/>
          </p:cNvSpPr>
          <p:nvPr/>
        </p:nvSpPr>
        <p:spPr bwMode="auto">
          <a:xfrm>
            <a:off x="76200" y="2286000"/>
            <a:ext cx="1295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Gill Sans MT" pitchFamily="34" charset="0"/>
              </a:rPr>
              <a:t>ISRAEL</a:t>
            </a:r>
          </a:p>
        </p:txBody>
      </p:sp>
      <p:sp>
        <p:nvSpPr>
          <p:cNvPr id="9229" name="Text Box 24"/>
          <p:cNvSpPr txBox="1">
            <a:spLocks noChangeArrowheads="1"/>
          </p:cNvSpPr>
          <p:nvPr/>
        </p:nvSpPr>
        <p:spPr bwMode="auto">
          <a:xfrm>
            <a:off x="76200" y="1066800"/>
            <a:ext cx="2438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Gill Sans MT" pitchFamily="34" charset="0"/>
              </a:rPr>
              <a:t>MESOPOTAMIA</a:t>
            </a:r>
          </a:p>
        </p:txBody>
      </p:sp>
      <p:sp>
        <p:nvSpPr>
          <p:cNvPr id="9230" name="Text Box 25"/>
          <p:cNvSpPr txBox="1">
            <a:spLocks noChangeArrowheads="1"/>
          </p:cNvSpPr>
          <p:nvPr/>
        </p:nvSpPr>
        <p:spPr bwMode="auto">
          <a:xfrm>
            <a:off x="762000" y="76200"/>
            <a:ext cx="7086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latin typeface="Gill Sans MT" pitchFamily="34" charset="0"/>
              </a:rPr>
              <a:t>HISTORY OF ISRAEL</a:t>
            </a:r>
          </a:p>
        </p:txBody>
      </p:sp>
      <p:sp>
        <p:nvSpPr>
          <p:cNvPr id="9231" name="Line 26"/>
          <p:cNvSpPr>
            <a:spLocks noChangeShapeType="1"/>
          </p:cNvSpPr>
          <p:nvPr/>
        </p:nvSpPr>
        <p:spPr bwMode="auto">
          <a:xfrm flipH="1" flipV="1">
            <a:off x="6781800" y="23622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27"/>
          <p:cNvSpPr>
            <a:spLocks noChangeShapeType="1"/>
          </p:cNvSpPr>
          <p:nvPr/>
        </p:nvSpPr>
        <p:spPr bwMode="auto">
          <a:xfrm flipV="1">
            <a:off x="6629400" y="23622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33" name="Line 28"/>
          <p:cNvSpPr>
            <a:spLocks noChangeShapeType="1"/>
          </p:cNvSpPr>
          <p:nvPr/>
        </p:nvSpPr>
        <p:spPr bwMode="auto">
          <a:xfrm>
            <a:off x="6858000" y="22860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34" name="Text Box 31"/>
          <p:cNvSpPr txBox="1">
            <a:spLocks noChangeArrowheads="1"/>
          </p:cNvSpPr>
          <p:nvPr/>
        </p:nvSpPr>
        <p:spPr bwMode="auto">
          <a:xfrm>
            <a:off x="609600" y="2514600"/>
            <a:ext cx="7620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Gill Sans MT" pitchFamily="34" charset="0"/>
              </a:rPr>
              <a:t>Con-quest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4114800" y="609600"/>
            <a:ext cx="2438400" cy="1600200"/>
            <a:chOff x="3936" y="384"/>
            <a:chExt cx="384" cy="720"/>
          </a:xfrm>
        </p:grpSpPr>
        <p:grpSp>
          <p:nvGrpSpPr>
            <p:cNvPr id="3" name="Group 33"/>
            <p:cNvGrpSpPr>
              <a:grpSpLocks/>
            </p:cNvGrpSpPr>
            <p:nvPr/>
          </p:nvGrpSpPr>
          <p:grpSpPr bwMode="auto">
            <a:xfrm>
              <a:off x="3936" y="384"/>
              <a:ext cx="384" cy="288"/>
              <a:chOff x="3984" y="384"/>
              <a:chExt cx="384" cy="288"/>
            </a:xfrm>
          </p:grpSpPr>
          <p:sp>
            <p:nvSpPr>
              <p:cNvPr id="9388" name="Line 34"/>
              <p:cNvSpPr>
                <a:spLocks noChangeShapeType="1"/>
              </p:cNvSpPr>
              <p:nvPr/>
            </p:nvSpPr>
            <p:spPr bwMode="auto">
              <a:xfrm flipV="1">
                <a:off x="3984" y="624"/>
                <a:ext cx="48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9" name="Line 35"/>
              <p:cNvSpPr>
                <a:spLocks noChangeShapeType="1"/>
              </p:cNvSpPr>
              <p:nvPr/>
            </p:nvSpPr>
            <p:spPr bwMode="auto">
              <a:xfrm flipV="1">
                <a:off x="4176" y="384"/>
                <a:ext cx="48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90" name="Line 36"/>
              <p:cNvSpPr>
                <a:spLocks noChangeShapeType="1"/>
              </p:cNvSpPr>
              <p:nvPr/>
            </p:nvSpPr>
            <p:spPr bwMode="auto">
              <a:xfrm flipH="1" flipV="1">
                <a:off x="4320" y="384"/>
                <a:ext cx="48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91" name="Line 37"/>
              <p:cNvSpPr>
                <a:spLocks noChangeShapeType="1"/>
              </p:cNvSpPr>
              <p:nvPr/>
            </p:nvSpPr>
            <p:spPr bwMode="auto">
              <a:xfrm>
                <a:off x="4080" y="67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92" name="Line 38"/>
              <p:cNvSpPr>
                <a:spLocks noChangeShapeType="1"/>
              </p:cNvSpPr>
              <p:nvPr/>
            </p:nvSpPr>
            <p:spPr bwMode="auto">
              <a:xfrm>
                <a:off x="4224" y="38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93" name="Line 39"/>
              <p:cNvSpPr>
                <a:spLocks noChangeShapeType="1"/>
              </p:cNvSpPr>
              <p:nvPr/>
            </p:nvSpPr>
            <p:spPr bwMode="auto">
              <a:xfrm>
                <a:off x="4032" y="624"/>
                <a:ext cx="48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40"/>
            <p:cNvGrpSpPr>
              <a:grpSpLocks/>
            </p:cNvGrpSpPr>
            <p:nvPr/>
          </p:nvGrpSpPr>
          <p:grpSpPr bwMode="auto">
            <a:xfrm flipV="1">
              <a:off x="3936" y="816"/>
              <a:ext cx="384" cy="288"/>
              <a:chOff x="3984" y="384"/>
              <a:chExt cx="384" cy="288"/>
            </a:xfrm>
          </p:grpSpPr>
          <p:sp>
            <p:nvSpPr>
              <p:cNvPr id="9382" name="Line 41"/>
              <p:cNvSpPr>
                <a:spLocks noChangeShapeType="1"/>
              </p:cNvSpPr>
              <p:nvPr/>
            </p:nvSpPr>
            <p:spPr bwMode="auto">
              <a:xfrm flipV="1">
                <a:off x="3984" y="624"/>
                <a:ext cx="48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3" name="Line 42"/>
              <p:cNvSpPr>
                <a:spLocks noChangeShapeType="1"/>
              </p:cNvSpPr>
              <p:nvPr/>
            </p:nvSpPr>
            <p:spPr bwMode="auto">
              <a:xfrm flipV="1">
                <a:off x="4176" y="384"/>
                <a:ext cx="48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4" name="Line 43"/>
              <p:cNvSpPr>
                <a:spLocks noChangeShapeType="1"/>
              </p:cNvSpPr>
              <p:nvPr/>
            </p:nvSpPr>
            <p:spPr bwMode="auto">
              <a:xfrm flipH="1" flipV="1">
                <a:off x="4320" y="384"/>
                <a:ext cx="48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5" name="Line 44"/>
              <p:cNvSpPr>
                <a:spLocks noChangeShapeType="1"/>
              </p:cNvSpPr>
              <p:nvPr/>
            </p:nvSpPr>
            <p:spPr bwMode="auto">
              <a:xfrm>
                <a:off x="4080" y="67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6" name="Line 45"/>
              <p:cNvSpPr>
                <a:spLocks noChangeShapeType="1"/>
              </p:cNvSpPr>
              <p:nvPr/>
            </p:nvSpPr>
            <p:spPr bwMode="auto">
              <a:xfrm>
                <a:off x="4224" y="38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7" name="Line 46"/>
              <p:cNvSpPr>
                <a:spLocks noChangeShapeType="1"/>
              </p:cNvSpPr>
              <p:nvPr/>
            </p:nvSpPr>
            <p:spPr bwMode="auto">
              <a:xfrm>
                <a:off x="4032" y="624"/>
                <a:ext cx="48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6553200" y="685800"/>
            <a:ext cx="914400" cy="1371600"/>
            <a:chOff x="4320" y="528"/>
            <a:chExt cx="192" cy="480"/>
          </a:xfrm>
        </p:grpSpPr>
        <p:grpSp>
          <p:nvGrpSpPr>
            <p:cNvPr id="6" name="Group 48"/>
            <p:cNvGrpSpPr>
              <a:grpSpLocks/>
            </p:cNvGrpSpPr>
            <p:nvPr/>
          </p:nvGrpSpPr>
          <p:grpSpPr bwMode="auto">
            <a:xfrm>
              <a:off x="4320" y="528"/>
              <a:ext cx="192" cy="96"/>
              <a:chOff x="4992" y="816"/>
              <a:chExt cx="192" cy="96"/>
            </a:xfrm>
          </p:grpSpPr>
          <p:sp>
            <p:nvSpPr>
              <p:cNvPr id="9378" name="Line 49"/>
              <p:cNvSpPr>
                <a:spLocks noChangeShapeType="1"/>
              </p:cNvSpPr>
              <p:nvPr/>
            </p:nvSpPr>
            <p:spPr bwMode="auto">
              <a:xfrm flipV="1">
                <a:off x="4992" y="816"/>
                <a:ext cx="96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9" name="Line 50"/>
              <p:cNvSpPr>
                <a:spLocks noChangeShapeType="1"/>
              </p:cNvSpPr>
              <p:nvPr/>
            </p:nvSpPr>
            <p:spPr bwMode="auto">
              <a:xfrm>
                <a:off x="5088" y="816"/>
                <a:ext cx="96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51"/>
            <p:cNvGrpSpPr>
              <a:grpSpLocks/>
            </p:cNvGrpSpPr>
            <p:nvPr/>
          </p:nvGrpSpPr>
          <p:grpSpPr bwMode="auto">
            <a:xfrm flipV="1">
              <a:off x="4320" y="912"/>
              <a:ext cx="192" cy="96"/>
              <a:chOff x="4992" y="816"/>
              <a:chExt cx="192" cy="96"/>
            </a:xfrm>
          </p:grpSpPr>
          <p:sp>
            <p:nvSpPr>
              <p:cNvPr id="9376" name="Line 52"/>
              <p:cNvSpPr>
                <a:spLocks noChangeShapeType="1"/>
              </p:cNvSpPr>
              <p:nvPr/>
            </p:nvSpPr>
            <p:spPr bwMode="auto">
              <a:xfrm flipV="1">
                <a:off x="4992" y="816"/>
                <a:ext cx="96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7" name="Line 53"/>
              <p:cNvSpPr>
                <a:spLocks noChangeShapeType="1"/>
              </p:cNvSpPr>
              <p:nvPr/>
            </p:nvSpPr>
            <p:spPr bwMode="auto">
              <a:xfrm>
                <a:off x="5088" y="816"/>
                <a:ext cx="96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7543800" y="304800"/>
            <a:ext cx="1600200" cy="2133600"/>
            <a:chOff x="4512" y="288"/>
            <a:chExt cx="336" cy="960"/>
          </a:xfrm>
        </p:grpSpPr>
        <p:grpSp>
          <p:nvGrpSpPr>
            <p:cNvPr id="9" name="Group 55"/>
            <p:cNvGrpSpPr>
              <a:grpSpLocks/>
            </p:cNvGrpSpPr>
            <p:nvPr/>
          </p:nvGrpSpPr>
          <p:grpSpPr bwMode="auto">
            <a:xfrm>
              <a:off x="4512" y="1008"/>
              <a:ext cx="336" cy="240"/>
              <a:chOff x="4560" y="1008"/>
              <a:chExt cx="288" cy="240"/>
            </a:xfrm>
          </p:grpSpPr>
          <p:sp>
            <p:nvSpPr>
              <p:cNvPr id="9372" name="Line 56"/>
              <p:cNvSpPr>
                <a:spLocks noChangeShapeType="1"/>
              </p:cNvSpPr>
              <p:nvPr/>
            </p:nvSpPr>
            <p:spPr bwMode="auto">
              <a:xfrm>
                <a:off x="4560" y="1008"/>
                <a:ext cx="144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3" name="Line 57"/>
              <p:cNvSpPr>
                <a:spLocks noChangeShapeType="1"/>
              </p:cNvSpPr>
              <p:nvPr/>
            </p:nvSpPr>
            <p:spPr bwMode="auto">
              <a:xfrm flipV="1">
                <a:off x="4704" y="1008"/>
                <a:ext cx="144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58"/>
            <p:cNvGrpSpPr>
              <a:grpSpLocks/>
            </p:cNvGrpSpPr>
            <p:nvPr/>
          </p:nvGrpSpPr>
          <p:grpSpPr bwMode="auto">
            <a:xfrm flipV="1">
              <a:off x="4512" y="288"/>
              <a:ext cx="336" cy="240"/>
              <a:chOff x="4560" y="1008"/>
              <a:chExt cx="288" cy="240"/>
            </a:xfrm>
          </p:grpSpPr>
          <p:sp>
            <p:nvSpPr>
              <p:cNvPr id="9370" name="Line 59"/>
              <p:cNvSpPr>
                <a:spLocks noChangeShapeType="1"/>
              </p:cNvSpPr>
              <p:nvPr/>
            </p:nvSpPr>
            <p:spPr bwMode="auto">
              <a:xfrm>
                <a:off x="4560" y="1008"/>
                <a:ext cx="144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1" name="Line 60"/>
              <p:cNvSpPr>
                <a:spLocks noChangeShapeType="1"/>
              </p:cNvSpPr>
              <p:nvPr/>
            </p:nvSpPr>
            <p:spPr bwMode="auto">
              <a:xfrm flipV="1">
                <a:off x="4704" y="1008"/>
                <a:ext cx="144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38" name="Text Box 64"/>
          <p:cNvSpPr txBox="1">
            <a:spLocks noChangeArrowheads="1"/>
          </p:cNvSpPr>
          <p:nvPr/>
        </p:nvSpPr>
        <p:spPr bwMode="auto">
          <a:xfrm>
            <a:off x="1828800" y="2528888"/>
            <a:ext cx="609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Saul</a:t>
            </a:r>
          </a:p>
        </p:txBody>
      </p:sp>
      <p:sp>
        <p:nvSpPr>
          <p:cNvPr id="9239" name="Line 65"/>
          <p:cNvSpPr>
            <a:spLocks noChangeShapeType="1"/>
          </p:cNvSpPr>
          <p:nvPr/>
        </p:nvSpPr>
        <p:spPr bwMode="auto">
          <a:xfrm>
            <a:off x="0" y="4343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40" name="Line 66"/>
          <p:cNvSpPr>
            <a:spLocks noChangeShapeType="1"/>
          </p:cNvSpPr>
          <p:nvPr/>
        </p:nvSpPr>
        <p:spPr bwMode="auto">
          <a:xfrm>
            <a:off x="35052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41" name="Text Box 67"/>
          <p:cNvSpPr txBox="1">
            <a:spLocks noChangeArrowheads="1"/>
          </p:cNvSpPr>
          <p:nvPr/>
        </p:nvSpPr>
        <p:spPr bwMode="auto">
          <a:xfrm>
            <a:off x="304800" y="4510088"/>
            <a:ext cx="1143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1400 B.C.</a:t>
            </a:r>
          </a:p>
        </p:txBody>
      </p:sp>
      <p:sp>
        <p:nvSpPr>
          <p:cNvPr id="9242" name="Line 68"/>
          <p:cNvSpPr>
            <a:spLocks noChangeShapeType="1"/>
          </p:cNvSpPr>
          <p:nvPr/>
        </p:nvSpPr>
        <p:spPr bwMode="auto">
          <a:xfrm>
            <a:off x="23622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43" name="Line 69"/>
          <p:cNvSpPr>
            <a:spLocks noChangeShapeType="1"/>
          </p:cNvSpPr>
          <p:nvPr/>
        </p:nvSpPr>
        <p:spPr bwMode="auto">
          <a:xfrm>
            <a:off x="79248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44" name="Text Box 70"/>
          <p:cNvSpPr txBox="1">
            <a:spLocks noChangeArrowheads="1"/>
          </p:cNvSpPr>
          <p:nvPr/>
        </p:nvSpPr>
        <p:spPr bwMode="auto">
          <a:xfrm>
            <a:off x="2057400" y="4495800"/>
            <a:ext cx="685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1000</a:t>
            </a:r>
          </a:p>
        </p:txBody>
      </p:sp>
      <p:sp>
        <p:nvSpPr>
          <p:cNvPr id="9245" name="Text Box 71"/>
          <p:cNvSpPr txBox="1">
            <a:spLocks noChangeArrowheads="1"/>
          </p:cNvSpPr>
          <p:nvPr/>
        </p:nvSpPr>
        <p:spPr bwMode="auto">
          <a:xfrm>
            <a:off x="7620000" y="4495800"/>
            <a:ext cx="533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500</a:t>
            </a:r>
          </a:p>
        </p:txBody>
      </p:sp>
      <p:sp>
        <p:nvSpPr>
          <p:cNvPr id="9246" name="Line 72"/>
          <p:cNvSpPr>
            <a:spLocks noChangeShapeType="1"/>
          </p:cNvSpPr>
          <p:nvPr/>
        </p:nvSpPr>
        <p:spPr bwMode="auto">
          <a:xfrm>
            <a:off x="5410200" y="1828800"/>
            <a:ext cx="0" cy="1447800"/>
          </a:xfrm>
          <a:prstGeom prst="line">
            <a:avLst/>
          </a:prstGeom>
          <a:noFill/>
          <a:ln w="19050">
            <a:solidFill>
              <a:srgbClr val="FC4064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47" name="Line 75"/>
          <p:cNvSpPr>
            <a:spLocks noChangeShapeType="1"/>
          </p:cNvSpPr>
          <p:nvPr/>
        </p:nvSpPr>
        <p:spPr bwMode="auto">
          <a:xfrm>
            <a:off x="2895600" y="3886200"/>
            <a:ext cx="4038600" cy="0"/>
          </a:xfrm>
          <a:prstGeom prst="line">
            <a:avLst/>
          </a:prstGeom>
          <a:noFill/>
          <a:ln w="12700">
            <a:solidFill>
              <a:srgbClr val="3BAD4B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48" name="Line 76"/>
          <p:cNvSpPr>
            <a:spLocks noChangeShapeType="1"/>
          </p:cNvSpPr>
          <p:nvPr/>
        </p:nvSpPr>
        <p:spPr bwMode="auto">
          <a:xfrm>
            <a:off x="7696200" y="3886200"/>
            <a:ext cx="1447800" cy="0"/>
          </a:xfrm>
          <a:prstGeom prst="line">
            <a:avLst/>
          </a:prstGeom>
          <a:noFill/>
          <a:ln w="6350">
            <a:solidFill>
              <a:srgbClr val="3BAD4B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49" name="Text Box 77"/>
          <p:cNvSpPr txBox="1">
            <a:spLocks noChangeArrowheads="1"/>
          </p:cNvSpPr>
          <p:nvPr/>
        </p:nvSpPr>
        <p:spPr bwMode="auto">
          <a:xfrm>
            <a:off x="1066800" y="4967288"/>
            <a:ext cx="838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3B34CA"/>
                </a:solidFill>
                <a:latin typeface="Gill Sans MT" pitchFamily="34" charset="0"/>
              </a:rPr>
              <a:t>Judges</a:t>
            </a:r>
          </a:p>
        </p:txBody>
      </p:sp>
      <p:sp>
        <p:nvSpPr>
          <p:cNvPr id="9250" name="Text Box 78"/>
          <p:cNvSpPr txBox="1">
            <a:spLocks noChangeArrowheads="1"/>
          </p:cNvSpPr>
          <p:nvPr/>
        </p:nvSpPr>
        <p:spPr bwMode="auto">
          <a:xfrm>
            <a:off x="533400" y="49530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3B34CA"/>
                </a:solidFill>
                <a:latin typeface="Gill Sans MT" pitchFamily="34" charset="0"/>
              </a:rPr>
              <a:t>Jos</a:t>
            </a:r>
          </a:p>
        </p:txBody>
      </p:sp>
      <p:sp>
        <p:nvSpPr>
          <p:cNvPr id="9251" name="Text Box 79"/>
          <p:cNvSpPr txBox="1">
            <a:spLocks noChangeArrowheads="1"/>
          </p:cNvSpPr>
          <p:nvPr/>
        </p:nvSpPr>
        <p:spPr bwMode="auto">
          <a:xfrm>
            <a:off x="1295400" y="5576888"/>
            <a:ext cx="457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3B34CA"/>
                </a:solidFill>
                <a:latin typeface="Gill Sans MT" pitchFamily="34" charset="0"/>
              </a:rPr>
              <a:t>Ru</a:t>
            </a:r>
          </a:p>
        </p:txBody>
      </p:sp>
      <p:sp>
        <p:nvSpPr>
          <p:cNvPr id="9252" name="Text Box 80"/>
          <p:cNvSpPr txBox="1">
            <a:spLocks noChangeArrowheads="1"/>
          </p:cNvSpPr>
          <p:nvPr/>
        </p:nvSpPr>
        <p:spPr bwMode="auto">
          <a:xfrm>
            <a:off x="2209800" y="5029200"/>
            <a:ext cx="457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3B34CA"/>
                </a:solidFill>
                <a:latin typeface="Gill Sans MT" pitchFamily="34" charset="0"/>
              </a:rPr>
              <a:t>2S</a:t>
            </a:r>
          </a:p>
        </p:txBody>
      </p:sp>
      <p:sp>
        <p:nvSpPr>
          <p:cNvPr id="9253" name="Text Box 81"/>
          <p:cNvSpPr txBox="1">
            <a:spLocks noChangeArrowheads="1"/>
          </p:cNvSpPr>
          <p:nvPr/>
        </p:nvSpPr>
        <p:spPr bwMode="auto">
          <a:xfrm>
            <a:off x="1905000" y="5029200"/>
            <a:ext cx="457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3B34CA"/>
                </a:solidFill>
                <a:latin typeface="Gill Sans MT" pitchFamily="34" charset="0"/>
              </a:rPr>
              <a:t>1S</a:t>
            </a:r>
          </a:p>
        </p:txBody>
      </p:sp>
      <p:sp>
        <p:nvSpPr>
          <p:cNvPr id="9254" name="Text Box 82"/>
          <p:cNvSpPr txBox="1">
            <a:spLocks noChangeArrowheads="1"/>
          </p:cNvSpPr>
          <p:nvPr/>
        </p:nvSpPr>
        <p:spPr bwMode="auto">
          <a:xfrm>
            <a:off x="2514600" y="5029200"/>
            <a:ext cx="1447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3B34CA"/>
                </a:solidFill>
                <a:latin typeface="Gill Sans MT" pitchFamily="34" charset="0"/>
              </a:rPr>
              <a:t>1Kings</a:t>
            </a:r>
          </a:p>
        </p:txBody>
      </p:sp>
      <p:sp>
        <p:nvSpPr>
          <p:cNvPr id="9255" name="Text Box 83"/>
          <p:cNvSpPr txBox="1">
            <a:spLocks noChangeArrowheads="1"/>
          </p:cNvSpPr>
          <p:nvPr/>
        </p:nvSpPr>
        <p:spPr bwMode="auto">
          <a:xfrm>
            <a:off x="4876800" y="5029200"/>
            <a:ext cx="8763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3B34CA"/>
                </a:solidFill>
                <a:latin typeface="Gill Sans MT" pitchFamily="34" charset="0"/>
              </a:rPr>
              <a:t>2Kings</a:t>
            </a:r>
          </a:p>
        </p:txBody>
      </p:sp>
      <p:sp>
        <p:nvSpPr>
          <p:cNvPr id="9256" name="Text Box 84"/>
          <p:cNvSpPr txBox="1">
            <a:spLocks noChangeArrowheads="1"/>
          </p:cNvSpPr>
          <p:nvPr/>
        </p:nvSpPr>
        <p:spPr bwMode="auto">
          <a:xfrm>
            <a:off x="3695700" y="5334000"/>
            <a:ext cx="1752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3B34CA"/>
                </a:solidFill>
                <a:latin typeface="Gill Sans MT" pitchFamily="34" charset="0"/>
              </a:rPr>
              <a:t>2Chronicles</a:t>
            </a:r>
          </a:p>
        </p:txBody>
      </p:sp>
      <p:sp>
        <p:nvSpPr>
          <p:cNvPr id="9257" name="Text Box 85"/>
          <p:cNvSpPr txBox="1">
            <a:spLocks noChangeArrowheads="1"/>
          </p:cNvSpPr>
          <p:nvPr/>
        </p:nvSpPr>
        <p:spPr bwMode="auto">
          <a:xfrm>
            <a:off x="7620000" y="50292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3B34CA"/>
                </a:solidFill>
                <a:latin typeface="Gill Sans MT" pitchFamily="34" charset="0"/>
              </a:rPr>
              <a:t>Ezra</a:t>
            </a:r>
          </a:p>
        </p:txBody>
      </p:sp>
      <p:sp>
        <p:nvSpPr>
          <p:cNvPr id="9258" name="Text Box 86"/>
          <p:cNvSpPr txBox="1">
            <a:spLocks noChangeArrowheads="1"/>
          </p:cNvSpPr>
          <p:nvPr/>
        </p:nvSpPr>
        <p:spPr bwMode="auto">
          <a:xfrm>
            <a:off x="7924800" y="5562600"/>
            <a:ext cx="838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3B34CA"/>
                </a:solidFill>
                <a:latin typeface="Gill Sans MT" pitchFamily="34" charset="0"/>
              </a:rPr>
              <a:t>Esther</a:t>
            </a:r>
          </a:p>
        </p:txBody>
      </p:sp>
      <p:sp>
        <p:nvSpPr>
          <p:cNvPr id="9259" name="Text Box 87"/>
          <p:cNvSpPr txBox="1">
            <a:spLocks noChangeArrowheads="1"/>
          </p:cNvSpPr>
          <p:nvPr/>
        </p:nvSpPr>
        <p:spPr bwMode="auto">
          <a:xfrm>
            <a:off x="8534400" y="50292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3B34CA"/>
                </a:solidFill>
                <a:latin typeface="Gill Sans MT" pitchFamily="34" charset="0"/>
              </a:rPr>
              <a:t>Neh</a:t>
            </a:r>
          </a:p>
        </p:txBody>
      </p:sp>
      <p:sp>
        <p:nvSpPr>
          <p:cNvPr id="9260" name="Line 88"/>
          <p:cNvSpPr>
            <a:spLocks noChangeShapeType="1"/>
          </p:cNvSpPr>
          <p:nvPr/>
        </p:nvSpPr>
        <p:spPr bwMode="auto">
          <a:xfrm>
            <a:off x="6934200" y="2057400"/>
            <a:ext cx="0" cy="1219200"/>
          </a:xfrm>
          <a:prstGeom prst="line">
            <a:avLst/>
          </a:prstGeom>
          <a:noFill/>
          <a:ln w="19050">
            <a:solidFill>
              <a:srgbClr val="FC4064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61" name="Line 89"/>
          <p:cNvSpPr>
            <a:spLocks noChangeShapeType="1"/>
          </p:cNvSpPr>
          <p:nvPr/>
        </p:nvSpPr>
        <p:spPr bwMode="auto">
          <a:xfrm flipV="1">
            <a:off x="7010400" y="2057400"/>
            <a:ext cx="0" cy="1219200"/>
          </a:xfrm>
          <a:prstGeom prst="line">
            <a:avLst/>
          </a:prstGeom>
          <a:noFill/>
          <a:ln w="19050">
            <a:solidFill>
              <a:srgbClr val="65CC5A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62" name="Line 90"/>
          <p:cNvSpPr>
            <a:spLocks noChangeShapeType="1"/>
          </p:cNvSpPr>
          <p:nvPr/>
        </p:nvSpPr>
        <p:spPr bwMode="auto">
          <a:xfrm>
            <a:off x="7543800" y="1905000"/>
            <a:ext cx="0" cy="1371600"/>
          </a:xfrm>
          <a:prstGeom prst="line">
            <a:avLst/>
          </a:prstGeom>
          <a:noFill/>
          <a:ln w="19050">
            <a:solidFill>
              <a:srgbClr val="3BAD4B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63" name="Line 91"/>
          <p:cNvSpPr>
            <a:spLocks noChangeShapeType="1"/>
          </p:cNvSpPr>
          <p:nvPr/>
        </p:nvSpPr>
        <p:spPr bwMode="auto">
          <a:xfrm>
            <a:off x="45720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64" name="Line 92"/>
          <p:cNvSpPr>
            <a:spLocks noChangeShapeType="1"/>
          </p:cNvSpPr>
          <p:nvPr/>
        </p:nvSpPr>
        <p:spPr bwMode="auto">
          <a:xfrm>
            <a:off x="56388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65" name="Line 93"/>
          <p:cNvSpPr>
            <a:spLocks noChangeShapeType="1"/>
          </p:cNvSpPr>
          <p:nvPr/>
        </p:nvSpPr>
        <p:spPr bwMode="auto">
          <a:xfrm>
            <a:off x="6705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66" name="Line 94"/>
          <p:cNvSpPr>
            <a:spLocks noChangeShapeType="1"/>
          </p:cNvSpPr>
          <p:nvPr/>
        </p:nvSpPr>
        <p:spPr bwMode="auto">
          <a:xfrm>
            <a:off x="8382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67" name="Rectangle 95"/>
          <p:cNvSpPr>
            <a:spLocks noChangeArrowheads="1"/>
          </p:cNvSpPr>
          <p:nvPr/>
        </p:nvSpPr>
        <p:spPr bwMode="auto">
          <a:xfrm>
            <a:off x="2286000" y="50292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>
              <a:latin typeface="Gill Sans MT" pitchFamily="34" charset="0"/>
            </a:endParaRPr>
          </a:p>
        </p:txBody>
      </p:sp>
      <p:sp>
        <p:nvSpPr>
          <p:cNvPr id="9268" name="Rectangle 96"/>
          <p:cNvSpPr>
            <a:spLocks noChangeArrowheads="1"/>
          </p:cNvSpPr>
          <p:nvPr/>
        </p:nvSpPr>
        <p:spPr bwMode="auto">
          <a:xfrm>
            <a:off x="2590800" y="50292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>
              <a:latin typeface="Gill Sans MT" pitchFamily="34" charset="0"/>
            </a:endParaRPr>
          </a:p>
        </p:txBody>
      </p:sp>
      <p:sp>
        <p:nvSpPr>
          <p:cNvPr id="9269" name="Text Box 97"/>
          <p:cNvSpPr txBox="1">
            <a:spLocks noChangeArrowheads="1"/>
          </p:cNvSpPr>
          <p:nvPr/>
        </p:nvSpPr>
        <p:spPr bwMode="auto">
          <a:xfrm>
            <a:off x="6400800" y="4495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600</a:t>
            </a:r>
          </a:p>
        </p:txBody>
      </p:sp>
      <p:sp>
        <p:nvSpPr>
          <p:cNvPr id="9270" name="Text Box 98"/>
          <p:cNvSpPr txBox="1">
            <a:spLocks noChangeArrowheads="1"/>
          </p:cNvSpPr>
          <p:nvPr/>
        </p:nvSpPr>
        <p:spPr bwMode="auto">
          <a:xfrm>
            <a:off x="5334000" y="4495800"/>
            <a:ext cx="533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700</a:t>
            </a:r>
          </a:p>
        </p:txBody>
      </p:sp>
      <p:sp>
        <p:nvSpPr>
          <p:cNvPr id="9271" name="Text Box 99"/>
          <p:cNvSpPr txBox="1">
            <a:spLocks noChangeArrowheads="1"/>
          </p:cNvSpPr>
          <p:nvPr/>
        </p:nvSpPr>
        <p:spPr bwMode="auto">
          <a:xfrm>
            <a:off x="4267200" y="4495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800</a:t>
            </a:r>
          </a:p>
        </p:txBody>
      </p:sp>
      <p:sp>
        <p:nvSpPr>
          <p:cNvPr id="9272" name="Text Box 100"/>
          <p:cNvSpPr txBox="1">
            <a:spLocks noChangeArrowheads="1"/>
          </p:cNvSpPr>
          <p:nvPr/>
        </p:nvSpPr>
        <p:spPr bwMode="auto">
          <a:xfrm>
            <a:off x="3200400" y="4495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900</a:t>
            </a:r>
          </a:p>
        </p:txBody>
      </p:sp>
      <p:sp>
        <p:nvSpPr>
          <p:cNvPr id="9273" name="Text Box 101"/>
          <p:cNvSpPr txBox="1">
            <a:spLocks noChangeArrowheads="1"/>
          </p:cNvSpPr>
          <p:nvPr/>
        </p:nvSpPr>
        <p:spPr bwMode="auto">
          <a:xfrm>
            <a:off x="2133600" y="5348288"/>
            <a:ext cx="533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3B34CA"/>
                </a:solidFill>
                <a:latin typeface="Gill Sans MT" pitchFamily="34" charset="0"/>
              </a:rPr>
              <a:t>1C</a:t>
            </a:r>
          </a:p>
        </p:txBody>
      </p:sp>
      <p:sp>
        <p:nvSpPr>
          <p:cNvPr id="9274" name="Line 102"/>
          <p:cNvSpPr>
            <a:spLocks noChangeShapeType="1"/>
          </p:cNvSpPr>
          <p:nvPr/>
        </p:nvSpPr>
        <p:spPr bwMode="auto">
          <a:xfrm>
            <a:off x="8991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75" name="Text Box 103"/>
          <p:cNvSpPr txBox="1">
            <a:spLocks noChangeArrowheads="1"/>
          </p:cNvSpPr>
          <p:nvPr/>
        </p:nvSpPr>
        <p:spPr bwMode="auto">
          <a:xfrm>
            <a:off x="8610600" y="4495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400</a:t>
            </a:r>
          </a:p>
        </p:txBody>
      </p:sp>
      <p:sp>
        <p:nvSpPr>
          <p:cNvPr id="9276" name="Rectangle 104"/>
          <p:cNvSpPr>
            <a:spLocks noChangeArrowheads="1"/>
          </p:cNvSpPr>
          <p:nvPr/>
        </p:nvSpPr>
        <p:spPr bwMode="auto">
          <a:xfrm>
            <a:off x="8229600" y="5334000"/>
            <a:ext cx="152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>
              <a:latin typeface="Gill Sans MT" pitchFamily="34" charset="0"/>
            </a:endParaRPr>
          </a:p>
        </p:txBody>
      </p:sp>
      <p:sp>
        <p:nvSpPr>
          <p:cNvPr id="9277" name="Line 105"/>
          <p:cNvSpPr>
            <a:spLocks noChangeShapeType="1"/>
          </p:cNvSpPr>
          <p:nvPr/>
        </p:nvSpPr>
        <p:spPr bwMode="auto">
          <a:xfrm flipH="1">
            <a:off x="1600200" y="40386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78" name="Line 106"/>
          <p:cNvSpPr>
            <a:spLocks noChangeShapeType="1"/>
          </p:cNvSpPr>
          <p:nvPr/>
        </p:nvSpPr>
        <p:spPr bwMode="auto">
          <a:xfrm flipH="1">
            <a:off x="1371600" y="40386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79" name="Line 107"/>
          <p:cNvSpPr>
            <a:spLocks noChangeShapeType="1"/>
          </p:cNvSpPr>
          <p:nvPr/>
        </p:nvSpPr>
        <p:spPr bwMode="auto">
          <a:xfrm>
            <a:off x="685800" y="3276600"/>
            <a:ext cx="1600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80" name="Line 108"/>
          <p:cNvSpPr>
            <a:spLocks noChangeShapeType="1"/>
          </p:cNvSpPr>
          <p:nvPr/>
        </p:nvSpPr>
        <p:spPr bwMode="auto">
          <a:xfrm>
            <a:off x="762000" y="32004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81" name="Line 109"/>
          <p:cNvSpPr>
            <a:spLocks noChangeShapeType="1"/>
          </p:cNvSpPr>
          <p:nvPr/>
        </p:nvSpPr>
        <p:spPr bwMode="auto">
          <a:xfrm>
            <a:off x="2286000" y="32766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82" name="Line 110"/>
          <p:cNvSpPr>
            <a:spLocks noChangeShapeType="1"/>
          </p:cNvSpPr>
          <p:nvPr/>
        </p:nvSpPr>
        <p:spPr bwMode="auto">
          <a:xfrm flipV="1">
            <a:off x="2286000" y="2819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83" name="Line 111"/>
          <p:cNvSpPr>
            <a:spLocks noChangeShapeType="1"/>
          </p:cNvSpPr>
          <p:nvPr/>
        </p:nvSpPr>
        <p:spPr bwMode="auto">
          <a:xfrm>
            <a:off x="2514600" y="3733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84" name="Line 112"/>
          <p:cNvSpPr>
            <a:spLocks noChangeShapeType="1"/>
          </p:cNvSpPr>
          <p:nvPr/>
        </p:nvSpPr>
        <p:spPr bwMode="auto">
          <a:xfrm>
            <a:off x="2514600" y="28194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85" name="Line 113"/>
          <p:cNvSpPr>
            <a:spLocks noChangeShapeType="1"/>
          </p:cNvSpPr>
          <p:nvPr/>
        </p:nvSpPr>
        <p:spPr bwMode="auto">
          <a:xfrm>
            <a:off x="3276600" y="2819400"/>
            <a:ext cx="0" cy="914400"/>
          </a:xfrm>
          <a:prstGeom prst="line">
            <a:avLst/>
          </a:prstGeom>
          <a:noFill/>
          <a:ln w="19050">
            <a:solidFill>
              <a:srgbClr val="FC4064"/>
            </a:solidFill>
            <a:prstDash val="lg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86" name="Line 114"/>
          <p:cNvSpPr>
            <a:spLocks noChangeShapeType="1"/>
          </p:cNvSpPr>
          <p:nvPr/>
        </p:nvSpPr>
        <p:spPr bwMode="auto">
          <a:xfrm>
            <a:off x="3276600" y="2819400"/>
            <a:ext cx="152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87" name="Line 115"/>
          <p:cNvSpPr>
            <a:spLocks noChangeShapeType="1"/>
          </p:cNvSpPr>
          <p:nvPr/>
        </p:nvSpPr>
        <p:spPr bwMode="auto">
          <a:xfrm flipV="1">
            <a:off x="3276600" y="3429000"/>
            <a:ext cx="152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88" name="Line 116"/>
          <p:cNvSpPr>
            <a:spLocks noChangeShapeType="1"/>
          </p:cNvSpPr>
          <p:nvPr/>
        </p:nvSpPr>
        <p:spPr bwMode="auto">
          <a:xfrm>
            <a:off x="3276600" y="32766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89" name="Line 117"/>
          <p:cNvSpPr>
            <a:spLocks noChangeShapeType="1"/>
          </p:cNvSpPr>
          <p:nvPr/>
        </p:nvSpPr>
        <p:spPr bwMode="auto">
          <a:xfrm>
            <a:off x="3429000" y="3429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90" name="Line 118"/>
          <p:cNvSpPr>
            <a:spLocks noChangeShapeType="1"/>
          </p:cNvSpPr>
          <p:nvPr/>
        </p:nvSpPr>
        <p:spPr bwMode="auto">
          <a:xfrm>
            <a:off x="3429000" y="3124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91" name="Line 119"/>
          <p:cNvSpPr>
            <a:spLocks noChangeShapeType="1"/>
          </p:cNvSpPr>
          <p:nvPr/>
        </p:nvSpPr>
        <p:spPr bwMode="auto">
          <a:xfrm flipV="1">
            <a:off x="3657600" y="29718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92" name="Line 120"/>
          <p:cNvSpPr>
            <a:spLocks noChangeShapeType="1"/>
          </p:cNvSpPr>
          <p:nvPr/>
        </p:nvSpPr>
        <p:spPr bwMode="auto">
          <a:xfrm>
            <a:off x="3657600" y="34290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93" name="Line 121"/>
          <p:cNvSpPr>
            <a:spLocks noChangeShapeType="1"/>
          </p:cNvSpPr>
          <p:nvPr/>
        </p:nvSpPr>
        <p:spPr bwMode="auto">
          <a:xfrm>
            <a:off x="3810000" y="3581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94" name="Line 122"/>
          <p:cNvSpPr>
            <a:spLocks noChangeShapeType="1"/>
          </p:cNvSpPr>
          <p:nvPr/>
        </p:nvSpPr>
        <p:spPr bwMode="auto">
          <a:xfrm>
            <a:off x="3810000" y="2971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95" name="Line 123"/>
          <p:cNvSpPr>
            <a:spLocks noChangeShapeType="1"/>
          </p:cNvSpPr>
          <p:nvPr/>
        </p:nvSpPr>
        <p:spPr bwMode="auto">
          <a:xfrm flipV="1">
            <a:off x="4114800" y="34290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96" name="Line 124"/>
          <p:cNvSpPr>
            <a:spLocks noChangeShapeType="1"/>
          </p:cNvSpPr>
          <p:nvPr/>
        </p:nvSpPr>
        <p:spPr bwMode="auto">
          <a:xfrm>
            <a:off x="4114800" y="29718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97" name="Line 125"/>
          <p:cNvSpPr>
            <a:spLocks noChangeShapeType="1"/>
          </p:cNvSpPr>
          <p:nvPr/>
        </p:nvSpPr>
        <p:spPr bwMode="auto">
          <a:xfrm>
            <a:off x="4267200" y="3429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98" name="Line 126"/>
          <p:cNvSpPr>
            <a:spLocks noChangeShapeType="1"/>
          </p:cNvSpPr>
          <p:nvPr/>
        </p:nvSpPr>
        <p:spPr bwMode="auto">
          <a:xfrm>
            <a:off x="4267200" y="3124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99" name="Line 127"/>
          <p:cNvSpPr>
            <a:spLocks noChangeShapeType="1"/>
          </p:cNvSpPr>
          <p:nvPr/>
        </p:nvSpPr>
        <p:spPr bwMode="auto">
          <a:xfrm>
            <a:off x="4572000" y="34290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00" name="Line 128"/>
          <p:cNvSpPr>
            <a:spLocks noChangeShapeType="1"/>
          </p:cNvSpPr>
          <p:nvPr/>
        </p:nvSpPr>
        <p:spPr bwMode="auto">
          <a:xfrm>
            <a:off x="4724400" y="3581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01" name="Line 129"/>
          <p:cNvSpPr>
            <a:spLocks noChangeShapeType="1"/>
          </p:cNvSpPr>
          <p:nvPr/>
        </p:nvSpPr>
        <p:spPr bwMode="auto">
          <a:xfrm flipV="1">
            <a:off x="5029200" y="34290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02" name="Line 130"/>
          <p:cNvSpPr>
            <a:spLocks noChangeShapeType="1"/>
          </p:cNvSpPr>
          <p:nvPr/>
        </p:nvSpPr>
        <p:spPr bwMode="auto">
          <a:xfrm>
            <a:off x="5181600" y="3429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03" name="Line 131"/>
          <p:cNvSpPr>
            <a:spLocks noChangeShapeType="1"/>
          </p:cNvSpPr>
          <p:nvPr/>
        </p:nvSpPr>
        <p:spPr bwMode="auto">
          <a:xfrm flipV="1">
            <a:off x="4572000" y="29718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04" name="Line 132"/>
          <p:cNvSpPr>
            <a:spLocks noChangeShapeType="1"/>
          </p:cNvSpPr>
          <p:nvPr/>
        </p:nvSpPr>
        <p:spPr bwMode="auto">
          <a:xfrm>
            <a:off x="4724400" y="2971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05" name="Line 133"/>
          <p:cNvSpPr>
            <a:spLocks noChangeShapeType="1"/>
          </p:cNvSpPr>
          <p:nvPr/>
        </p:nvSpPr>
        <p:spPr bwMode="auto">
          <a:xfrm>
            <a:off x="5029200" y="2971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06" name="Line 134"/>
          <p:cNvSpPr>
            <a:spLocks noChangeShapeType="1"/>
          </p:cNvSpPr>
          <p:nvPr/>
        </p:nvSpPr>
        <p:spPr bwMode="auto">
          <a:xfrm>
            <a:off x="5181600" y="3200400"/>
            <a:ext cx="2286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07" name="Line 135"/>
          <p:cNvSpPr>
            <a:spLocks noChangeShapeType="1"/>
          </p:cNvSpPr>
          <p:nvPr/>
        </p:nvSpPr>
        <p:spPr bwMode="auto">
          <a:xfrm>
            <a:off x="5486400" y="34290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08" name="Line 136"/>
          <p:cNvSpPr>
            <a:spLocks noChangeShapeType="1"/>
          </p:cNvSpPr>
          <p:nvPr/>
        </p:nvSpPr>
        <p:spPr bwMode="auto">
          <a:xfrm flipV="1">
            <a:off x="5562600" y="34290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09" name="Line 137"/>
          <p:cNvSpPr>
            <a:spLocks noChangeShapeType="1"/>
          </p:cNvSpPr>
          <p:nvPr/>
        </p:nvSpPr>
        <p:spPr bwMode="auto">
          <a:xfrm flipV="1">
            <a:off x="6553200" y="34290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10" name="Line 138"/>
          <p:cNvSpPr>
            <a:spLocks noChangeShapeType="1"/>
          </p:cNvSpPr>
          <p:nvPr/>
        </p:nvSpPr>
        <p:spPr bwMode="auto">
          <a:xfrm>
            <a:off x="6477000" y="34290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11" name="Line 139"/>
          <p:cNvSpPr>
            <a:spLocks noChangeShapeType="1"/>
          </p:cNvSpPr>
          <p:nvPr/>
        </p:nvSpPr>
        <p:spPr bwMode="auto">
          <a:xfrm>
            <a:off x="5638800" y="34290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12" name="Line 140"/>
          <p:cNvSpPr>
            <a:spLocks noChangeShapeType="1"/>
          </p:cNvSpPr>
          <p:nvPr/>
        </p:nvSpPr>
        <p:spPr bwMode="auto">
          <a:xfrm>
            <a:off x="6629400" y="3429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13" name="Line 141"/>
          <p:cNvSpPr>
            <a:spLocks noChangeShapeType="1"/>
          </p:cNvSpPr>
          <p:nvPr/>
        </p:nvSpPr>
        <p:spPr bwMode="auto">
          <a:xfrm flipV="1">
            <a:off x="6858000" y="32766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42"/>
          <p:cNvGrpSpPr>
            <a:grpSpLocks/>
          </p:cNvGrpSpPr>
          <p:nvPr/>
        </p:nvGrpSpPr>
        <p:grpSpPr bwMode="auto">
          <a:xfrm>
            <a:off x="4267200" y="1600200"/>
            <a:ext cx="1066800" cy="685800"/>
            <a:chOff x="2688" y="1008"/>
            <a:chExt cx="672" cy="432"/>
          </a:xfrm>
        </p:grpSpPr>
        <p:sp>
          <p:nvSpPr>
            <p:cNvPr id="9365" name="Line 143"/>
            <p:cNvSpPr>
              <a:spLocks noChangeShapeType="1"/>
            </p:cNvSpPr>
            <p:nvPr/>
          </p:nvSpPr>
          <p:spPr bwMode="auto">
            <a:xfrm>
              <a:off x="2688" y="1008"/>
              <a:ext cx="0" cy="288"/>
            </a:xfrm>
            <a:prstGeom prst="line">
              <a:avLst/>
            </a:prstGeom>
            <a:noFill/>
            <a:ln w="19050">
              <a:solidFill>
                <a:srgbClr val="FC4064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6" name="Line 144"/>
            <p:cNvSpPr>
              <a:spLocks noChangeShapeType="1"/>
            </p:cNvSpPr>
            <p:nvPr/>
          </p:nvSpPr>
          <p:spPr bwMode="auto">
            <a:xfrm>
              <a:off x="2832" y="1056"/>
              <a:ext cx="0" cy="384"/>
            </a:xfrm>
            <a:prstGeom prst="line">
              <a:avLst/>
            </a:prstGeom>
            <a:noFill/>
            <a:ln w="19050">
              <a:solidFill>
                <a:srgbClr val="FC4064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7" name="Line 145"/>
            <p:cNvSpPr>
              <a:spLocks noChangeShapeType="1"/>
            </p:cNvSpPr>
            <p:nvPr/>
          </p:nvSpPr>
          <p:spPr bwMode="auto">
            <a:xfrm>
              <a:off x="3360" y="1008"/>
              <a:ext cx="0" cy="432"/>
            </a:xfrm>
            <a:prstGeom prst="line">
              <a:avLst/>
            </a:prstGeom>
            <a:noFill/>
            <a:ln w="19050">
              <a:solidFill>
                <a:srgbClr val="FC4064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46"/>
          <p:cNvGrpSpPr>
            <a:grpSpLocks/>
          </p:cNvGrpSpPr>
          <p:nvPr/>
        </p:nvGrpSpPr>
        <p:grpSpPr bwMode="auto">
          <a:xfrm>
            <a:off x="6705600" y="2057400"/>
            <a:ext cx="152400" cy="1219200"/>
            <a:chOff x="4224" y="1296"/>
            <a:chExt cx="96" cy="768"/>
          </a:xfrm>
        </p:grpSpPr>
        <p:sp>
          <p:nvSpPr>
            <p:cNvPr id="9363" name="Line 147"/>
            <p:cNvSpPr>
              <a:spLocks noChangeShapeType="1"/>
            </p:cNvSpPr>
            <p:nvPr/>
          </p:nvSpPr>
          <p:spPr bwMode="auto">
            <a:xfrm flipV="1">
              <a:off x="4224" y="1296"/>
              <a:ext cx="0" cy="768"/>
            </a:xfrm>
            <a:prstGeom prst="line">
              <a:avLst/>
            </a:prstGeom>
            <a:noFill/>
            <a:ln w="19050">
              <a:solidFill>
                <a:srgbClr val="3BAD4B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4" name="Line 148"/>
            <p:cNvSpPr>
              <a:spLocks noChangeShapeType="1"/>
            </p:cNvSpPr>
            <p:nvPr/>
          </p:nvSpPr>
          <p:spPr bwMode="auto">
            <a:xfrm flipV="1">
              <a:off x="4320" y="1296"/>
              <a:ext cx="0" cy="768"/>
            </a:xfrm>
            <a:prstGeom prst="line">
              <a:avLst/>
            </a:prstGeom>
            <a:noFill/>
            <a:ln w="19050">
              <a:solidFill>
                <a:srgbClr val="3BAD4B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9"/>
          <p:cNvGrpSpPr>
            <a:grpSpLocks/>
          </p:cNvGrpSpPr>
          <p:nvPr/>
        </p:nvGrpSpPr>
        <p:grpSpPr bwMode="auto">
          <a:xfrm>
            <a:off x="6553200" y="1752600"/>
            <a:ext cx="228600" cy="838200"/>
            <a:chOff x="4128" y="1104"/>
            <a:chExt cx="144" cy="528"/>
          </a:xfrm>
        </p:grpSpPr>
        <p:sp>
          <p:nvSpPr>
            <p:cNvPr id="9361" name="Line 150"/>
            <p:cNvSpPr>
              <a:spLocks noChangeShapeType="1"/>
            </p:cNvSpPr>
            <p:nvPr/>
          </p:nvSpPr>
          <p:spPr bwMode="auto">
            <a:xfrm>
              <a:off x="4128" y="1104"/>
              <a:ext cx="0" cy="336"/>
            </a:xfrm>
            <a:prstGeom prst="line">
              <a:avLst/>
            </a:prstGeom>
            <a:noFill/>
            <a:ln w="19050">
              <a:solidFill>
                <a:srgbClr val="FC4064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2" name="Line 151"/>
            <p:cNvSpPr>
              <a:spLocks noChangeShapeType="1"/>
            </p:cNvSpPr>
            <p:nvPr/>
          </p:nvSpPr>
          <p:spPr bwMode="auto">
            <a:xfrm>
              <a:off x="4272" y="1200"/>
              <a:ext cx="0" cy="432"/>
            </a:xfrm>
            <a:prstGeom prst="line">
              <a:avLst/>
            </a:prstGeom>
            <a:noFill/>
            <a:ln w="19050">
              <a:solidFill>
                <a:srgbClr val="FC4064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17" name="Line 152"/>
          <p:cNvSpPr>
            <a:spLocks noChangeShapeType="1"/>
          </p:cNvSpPr>
          <p:nvPr/>
        </p:nvSpPr>
        <p:spPr bwMode="auto">
          <a:xfrm>
            <a:off x="7543800" y="3352800"/>
            <a:ext cx="1600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18" name="Line 153"/>
          <p:cNvSpPr>
            <a:spLocks noChangeShapeType="1"/>
          </p:cNvSpPr>
          <p:nvPr/>
        </p:nvSpPr>
        <p:spPr bwMode="auto">
          <a:xfrm>
            <a:off x="7543800" y="3276600"/>
            <a:ext cx="1600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19" name="Line 154"/>
          <p:cNvSpPr>
            <a:spLocks noChangeShapeType="1"/>
          </p:cNvSpPr>
          <p:nvPr/>
        </p:nvSpPr>
        <p:spPr bwMode="auto">
          <a:xfrm>
            <a:off x="8382000" y="2438400"/>
            <a:ext cx="0" cy="838200"/>
          </a:xfrm>
          <a:prstGeom prst="line">
            <a:avLst/>
          </a:prstGeom>
          <a:noFill/>
          <a:ln w="19050">
            <a:solidFill>
              <a:srgbClr val="3BAD4B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20" name="Line 155"/>
          <p:cNvSpPr>
            <a:spLocks noChangeShapeType="1"/>
          </p:cNvSpPr>
          <p:nvPr/>
        </p:nvSpPr>
        <p:spPr bwMode="auto">
          <a:xfrm>
            <a:off x="8610600" y="2286000"/>
            <a:ext cx="0" cy="990600"/>
          </a:xfrm>
          <a:prstGeom prst="line">
            <a:avLst/>
          </a:prstGeom>
          <a:noFill/>
          <a:ln w="19050">
            <a:solidFill>
              <a:srgbClr val="3BAD4B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21" name="Text Box 156"/>
          <p:cNvSpPr txBox="1">
            <a:spLocks noChangeArrowheads="1"/>
          </p:cNvSpPr>
          <p:nvPr/>
        </p:nvSpPr>
        <p:spPr bwMode="auto">
          <a:xfrm>
            <a:off x="1066800" y="2727325"/>
            <a:ext cx="1143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Gill Sans MT" pitchFamily="34" charset="0"/>
              </a:rPr>
              <a:t>Judges</a:t>
            </a:r>
          </a:p>
        </p:txBody>
      </p:sp>
      <p:sp>
        <p:nvSpPr>
          <p:cNvPr id="9322" name="Line 159"/>
          <p:cNvSpPr>
            <a:spLocks noChangeShapeType="1"/>
          </p:cNvSpPr>
          <p:nvPr/>
        </p:nvSpPr>
        <p:spPr bwMode="auto">
          <a:xfrm>
            <a:off x="1524000" y="3200400"/>
            <a:ext cx="228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23" name="Line 160"/>
          <p:cNvSpPr>
            <a:spLocks noChangeShapeType="1"/>
          </p:cNvSpPr>
          <p:nvPr/>
        </p:nvSpPr>
        <p:spPr bwMode="auto">
          <a:xfrm>
            <a:off x="1524000" y="3276600"/>
            <a:ext cx="228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24" name="Line 161"/>
          <p:cNvSpPr>
            <a:spLocks noChangeShapeType="1"/>
          </p:cNvSpPr>
          <p:nvPr/>
        </p:nvSpPr>
        <p:spPr bwMode="auto">
          <a:xfrm>
            <a:off x="1524000" y="4343400"/>
            <a:ext cx="228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25" name="Line 162"/>
          <p:cNvSpPr>
            <a:spLocks noChangeShapeType="1"/>
          </p:cNvSpPr>
          <p:nvPr/>
        </p:nvSpPr>
        <p:spPr bwMode="auto">
          <a:xfrm flipH="1">
            <a:off x="1600200" y="30480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26" name="Line 163"/>
          <p:cNvSpPr>
            <a:spLocks noChangeShapeType="1"/>
          </p:cNvSpPr>
          <p:nvPr/>
        </p:nvSpPr>
        <p:spPr bwMode="auto">
          <a:xfrm flipH="1">
            <a:off x="1371600" y="30480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27" name="Text Box 165"/>
          <p:cNvSpPr txBox="1">
            <a:spLocks noChangeArrowheads="1"/>
          </p:cNvSpPr>
          <p:nvPr/>
        </p:nvSpPr>
        <p:spPr bwMode="auto">
          <a:xfrm>
            <a:off x="0" y="3519488"/>
            <a:ext cx="990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3BAD4B"/>
                </a:solidFill>
                <a:latin typeface="Gill Sans MT" pitchFamily="34" charset="0"/>
              </a:rPr>
              <a:t>Worship</a:t>
            </a:r>
          </a:p>
        </p:txBody>
      </p:sp>
      <p:sp>
        <p:nvSpPr>
          <p:cNvPr id="9328" name="Line 168"/>
          <p:cNvSpPr>
            <a:spLocks noChangeShapeType="1"/>
          </p:cNvSpPr>
          <p:nvPr/>
        </p:nvSpPr>
        <p:spPr bwMode="auto">
          <a:xfrm>
            <a:off x="6934200" y="3276600"/>
            <a:ext cx="0" cy="609600"/>
          </a:xfrm>
          <a:prstGeom prst="line">
            <a:avLst/>
          </a:prstGeom>
          <a:noFill/>
          <a:ln w="19050">
            <a:solidFill>
              <a:srgbClr val="FC4064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29" name="Line 169"/>
          <p:cNvSpPr>
            <a:spLocks noChangeShapeType="1"/>
          </p:cNvSpPr>
          <p:nvPr/>
        </p:nvSpPr>
        <p:spPr bwMode="auto">
          <a:xfrm flipV="1">
            <a:off x="685800" y="3200400"/>
            <a:ext cx="76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30" name="Line 170"/>
          <p:cNvSpPr>
            <a:spLocks noChangeShapeType="1"/>
          </p:cNvSpPr>
          <p:nvPr/>
        </p:nvSpPr>
        <p:spPr bwMode="auto">
          <a:xfrm>
            <a:off x="0" y="3276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331" name="Text Box 171"/>
          <p:cNvSpPr txBox="1">
            <a:spLocks noChangeArrowheads="1"/>
          </p:cNvSpPr>
          <p:nvPr/>
        </p:nvSpPr>
        <p:spPr bwMode="auto">
          <a:xfrm>
            <a:off x="76200" y="5257800"/>
            <a:ext cx="1143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3B34CA"/>
                </a:solidFill>
                <a:latin typeface="Gill Sans MT" pitchFamily="34" charset="0"/>
              </a:rPr>
              <a:t>History</a:t>
            </a:r>
          </a:p>
        </p:txBody>
      </p:sp>
      <p:sp>
        <p:nvSpPr>
          <p:cNvPr id="9332" name="Line 177"/>
          <p:cNvSpPr>
            <a:spLocks noChangeShapeType="1"/>
          </p:cNvSpPr>
          <p:nvPr/>
        </p:nvSpPr>
        <p:spPr bwMode="auto">
          <a:xfrm>
            <a:off x="533400" y="3886200"/>
            <a:ext cx="1295400" cy="0"/>
          </a:xfrm>
          <a:prstGeom prst="line">
            <a:avLst/>
          </a:prstGeom>
          <a:noFill/>
          <a:ln w="12700">
            <a:solidFill>
              <a:srgbClr val="3BAD4B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33" name="Text Box 178"/>
          <p:cNvSpPr txBox="1">
            <a:spLocks noChangeArrowheads="1"/>
          </p:cNvSpPr>
          <p:nvPr/>
        </p:nvSpPr>
        <p:spPr bwMode="auto">
          <a:xfrm>
            <a:off x="533400" y="3824288"/>
            <a:ext cx="1295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3BAD4B"/>
                </a:solidFill>
                <a:latin typeface="Gill Sans MT" pitchFamily="34" charset="0"/>
              </a:rPr>
              <a:t>Tabernacle</a:t>
            </a:r>
          </a:p>
        </p:txBody>
      </p:sp>
      <p:sp>
        <p:nvSpPr>
          <p:cNvPr id="9334" name="Text Box 180"/>
          <p:cNvSpPr txBox="1">
            <a:spLocks noChangeArrowheads="1"/>
          </p:cNvSpPr>
          <p:nvPr/>
        </p:nvSpPr>
        <p:spPr bwMode="auto">
          <a:xfrm>
            <a:off x="6477000" y="3733800"/>
            <a:ext cx="533400" cy="314325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400">
              <a:solidFill>
                <a:srgbClr val="996633"/>
              </a:solidFill>
              <a:latin typeface="Gill Sans MT" pitchFamily="34" charset="0"/>
            </a:endParaRPr>
          </a:p>
        </p:txBody>
      </p:sp>
      <p:sp>
        <p:nvSpPr>
          <p:cNvPr id="9335" name="Text Box 181"/>
          <p:cNvSpPr txBox="1">
            <a:spLocks noChangeArrowheads="1"/>
          </p:cNvSpPr>
          <p:nvPr/>
        </p:nvSpPr>
        <p:spPr bwMode="auto">
          <a:xfrm>
            <a:off x="6858000" y="1524000"/>
            <a:ext cx="457200" cy="254000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000">
              <a:solidFill>
                <a:srgbClr val="996633"/>
              </a:solidFill>
              <a:latin typeface="Gill Sans MT" pitchFamily="34" charset="0"/>
            </a:endParaRPr>
          </a:p>
        </p:txBody>
      </p:sp>
      <p:sp>
        <p:nvSpPr>
          <p:cNvPr id="9336" name="Text Box 182"/>
          <p:cNvSpPr txBox="1">
            <a:spLocks noChangeArrowheads="1"/>
          </p:cNvSpPr>
          <p:nvPr/>
        </p:nvSpPr>
        <p:spPr bwMode="auto">
          <a:xfrm>
            <a:off x="6705600" y="1143000"/>
            <a:ext cx="914400" cy="284163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200">
              <a:solidFill>
                <a:srgbClr val="996633"/>
              </a:solidFill>
              <a:latin typeface="Gill Sans MT" pitchFamily="34" charset="0"/>
            </a:endParaRPr>
          </a:p>
        </p:txBody>
      </p:sp>
      <p:sp>
        <p:nvSpPr>
          <p:cNvPr id="9337" name="TextBox 194"/>
          <p:cNvSpPr txBox="1">
            <a:spLocks noChangeArrowheads="1"/>
          </p:cNvSpPr>
          <p:nvPr/>
        </p:nvSpPr>
        <p:spPr bwMode="auto">
          <a:xfrm>
            <a:off x="5181600" y="624840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latin typeface="Gill Sans MT" pitchFamily="34" charset="0"/>
              </a:rPr>
              <a:t>Time of Minor Prophets</a:t>
            </a:r>
          </a:p>
        </p:txBody>
      </p:sp>
      <p:sp>
        <p:nvSpPr>
          <p:cNvPr id="9338" name="Slide Number Placeholder 15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BF74CF4C-3EFD-43EA-9DFF-D8D58A6B5027}" type="slidenum">
              <a:rPr lang="en-US" sz="1400" b="1">
                <a:solidFill>
                  <a:srgbClr val="FFFFFF"/>
                </a:solidFill>
                <a:latin typeface="Gill Sans MT" pitchFamily="34" charset="0"/>
              </a:rPr>
              <a:pPr algn="ctr"/>
              <a:t>1</a:t>
            </a:fld>
            <a:endParaRPr lang="en-US" sz="1400" b="1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9339" name="Text Box 73"/>
          <p:cNvSpPr txBox="1">
            <a:spLocks noChangeArrowheads="1"/>
          </p:cNvSpPr>
          <p:nvPr/>
        </p:nvSpPr>
        <p:spPr bwMode="auto">
          <a:xfrm>
            <a:off x="4038600" y="2743200"/>
            <a:ext cx="762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Israel</a:t>
            </a:r>
          </a:p>
        </p:txBody>
      </p:sp>
      <p:sp>
        <p:nvSpPr>
          <p:cNvPr id="9340" name="Text Box 74"/>
          <p:cNvSpPr txBox="1">
            <a:spLocks noChangeArrowheads="1"/>
          </p:cNvSpPr>
          <p:nvPr/>
        </p:nvSpPr>
        <p:spPr bwMode="auto">
          <a:xfrm>
            <a:off x="4038600" y="3429000"/>
            <a:ext cx="762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Judah</a:t>
            </a:r>
          </a:p>
        </p:txBody>
      </p:sp>
      <p:sp>
        <p:nvSpPr>
          <p:cNvPr id="9341" name="Text Box 157"/>
          <p:cNvSpPr txBox="1">
            <a:spLocks noChangeArrowheads="1"/>
          </p:cNvSpPr>
          <p:nvPr/>
        </p:nvSpPr>
        <p:spPr bwMode="auto">
          <a:xfrm>
            <a:off x="2362200" y="2909888"/>
            <a:ext cx="762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David</a:t>
            </a:r>
          </a:p>
        </p:txBody>
      </p:sp>
      <p:sp>
        <p:nvSpPr>
          <p:cNvPr id="9342" name="Text Box 158"/>
          <p:cNvSpPr txBox="1">
            <a:spLocks noChangeArrowheads="1"/>
          </p:cNvSpPr>
          <p:nvPr/>
        </p:nvSpPr>
        <p:spPr bwMode="auto">
          <a:xfrm>
            <a:off x="2667000" y="3214688"/>
            <a:ext cx="7620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Sol.</a:t>
            </a:r>
          </a:p>
        </p:txBody>
      </p:sp>
      <p:sp>
        <p:nvSpPr>
          <p:cNvPr id="9343" name="Text Box 29"/>
          <p:cNvSpPr txBox="1">
            <a:spLocks noChangeArrowheads="1"/>
          </p:cNvSpPr>
          <p:nvPr/>
        </p:nvSpPr>
        <p:spPr bwMode="auto">
          <a:xfrm>
            <a:off x="2971800" y="3810000"/>
            <a:ext cx="20193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3BAD4B"/>
                </a:solidFill>
                <a:latin typeface="Gill Sans MT" pitchFamily="34" charset="0"/>
              </a:rPr>
              <a:t>Solomon’s Temple</a:t>
            </a:r>
          </a:p>
        </p:txBody>
      </p:sp>
      <p:sp>
        <p:nvSpPr>
          <p:cNvPr id="9344" name="Text Box 61"/>
          <p:cNvSpPr txBox="1">
            <a:spLocks noChangeArrowheads="1"/>
          </p:cNvSpPr>
          <p:nvPr/>
        </p:nvSpPr>
        <p:spPr bwMode="auto">
          <a:xfrm>
            <a:off x="5410200" y="1203325"/>
            <a:ext cx="1143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Assyria</a:t>
            </a:r>
          </a:p>
        </p:txBody>
      </p:sp>
      <p:sp>
        <p:nvSpPr>
          <p:cNvPr id="9345" name="Text Box 179"/>
          <p:cNvSpPr txBox="1">
            <a:spLocks noChangeArrowheads="1"/>
          </p:cNvSpPr>
          <p:nvPr/>
        </p:nvSpPr>
        <p:spPr bwMode="auto">
          <a:xfrm>
            <a:off x="5181600" y="3876675"/>
            <a:ext cx="762000" cy="314325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solidFill>
                  <a:srgbClr val="996633"/>
                </a:solidFill>
                <a:latin typeface="Gill Sans MT" pitchFamily="34" charset="0"/>
              </a:rPr>
              <a:t>Isaiah</a:t>
            </a:r>
          </a:p>
        </p:txBody>
      </p:sp>
      <p:sp>
        <p:nvSpPr>
          <p:cNvPr id="9346" name="Rectangle 163"/>
          <p:cNvSpPr>
            <a:spLocks noChangeArrowheads="1"/>
          </p:cNvSpPr>
          <p:nvPr/>
        </p:nvSpPr>
        <p:spPr bwMode="auto">
          <a:xfrm>
            <a:off x="6858000" y="1524000"/>
            <a:ext cx="4732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996633"/>
                </a:solidFill>
                <a:latin typeface="Gill Sans MT" pitchFamily="34" charset="0"/>
              </a:rPr>
              <a:t>Ezek</a:t>
            </a:r>
            <a:endParaRPr lang="en-US" sz="1000" dirty="0">
              <a:solidFill>
                <a:srgbClr val="996633"/>
              </a:solidFill>
              <a:latin typeface="Gill Sans MT" pitchFamily="34" charset="0"/>
            </a:endParaRPr>
          </a:p>
        </p:txBody>
      </p:sp>
      <p:sp>
        <p:nvSpPr>
          <p:cNvPr id="9347" name="Rectangle 164"/>
          <p:cNvSpPr>
            <a:spLocks noChangeArrowheads="1"/>
          </p:cNvSpPr>
          <p:nvPr/>
        </p:nvSpPr>
        <p:spPr bwMode="auto">
          <a:xfrm>
            <a:off x="6858000" y="1143000"/>
            <a:ext cx="615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996633"/>
                </a:solidFill>
                <a:latin typeface="Gill Sans MT" pitchFamily="34" charset="0"/>
              </a:rPr>
              <a:t>Daniel</a:t>
            </a:r>
          </a:p>
        </p:txBody>
      </p:sp>
      <p:sp>
        <p:nvSpPr>
          <p:cNvPr id="9348" name="Rectangle 165"/>
          <p:cNvSpPr>
            <a:spLocks noChangeArrowheads="1"/>
          </p:cNvSpPr>
          <p:nvPr/>
        </p:nvSpPr>
        <p:spPr bwMode="auto">
          <a:xfrm>
            <a:off x="6477000" y="37338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996633"/>
                </a:solidFill>
                <a:latin typeface="Gill Sans MT" pitchFamily="34" charset="0"/>
              </a:rPr>
              <a:t>Jere</a:t>
            </a:r>
            <a:endParaRPr lang="en-US" sz="1400" dirty="0">
              <a:solidFill>
                <a:srgbClr val="996633"/>
              </a:solidFill>
              <a:latin typeface="Gill Sans MT" pitchFamily="34" charset="0"/>
            </a:endParaRPr>
          </a:p>
        </p:txBody>
      </p:sp>
      <p:sp>
        <p:nvSpPr>
          <p:cNvPr id="9349" name="Text Box 167"/>
          <p:cNvSpPr txBox="1">
            <a:spLocks noChangeArrowheads="1"/>
          </p:cNvSpPr>
          <p:nvPr/>
        </p:nvSpPr>
        <p:spPr bwMode="auto">
          <a:xfrm>
            <a:off x="6858000" y="3352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FC4064"/>
                </a:solidFill>
                <a:latin typeface="Gill Sans MT" pitchFamily="34" charset="0"/>
              </a:rPr>
              <a:t>586</a:t>
            </a:r>
          </a:p>
        </p:txBody>
      </p:sp>
      <p:sp>
        <p:nvSpPr>
          <p:cNvPr id="9350" name="Text Box 166"/>
          <p:cNvSpPr txBox="1">
            <a:spLocks noChangeArrowheads="1"/>
          </p:cNvSpPr>
          <p:nvPr/>
        </p:nvSpPr>
        <p:spPr bwMode="auto">
          <a:xfrm>
            <a:off x="5334000" y="2986088"/>
            <a:ext cx="6096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FC4064"/>
                </a:solidFill>
                <a:latin typeface="Gill Sans MT" pitchFamily="34" charset="0"/>
              </a:rPr>
              <a:t>721</a:t>
            </a:r>
          </a:p>
        </p:txBody>
      </p:sp>
      <p:sp>
        <p:nvSpPr>
          <p:cNvPr id="9351" name="Text Box 30"/>
          <p:cNvSpPr txBox="1">
            <a:spLocks noChangeArrowheads="1"/>
          </p:cNvSpPr>
          <p:nvPr/>
        </p:nvSpPr>
        <p:spPr bwMode="auto">
          <a:xfrm>
            <a:off x="7696200" y="3824288"/>
            <a:ext cx="1219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3BAD4B"/>
                </a:solidFill>
                <a:latin typeface="Gill Sans MT" pitchFamily="34" charset="0"/>
              </a:rPr>
              <a:t>2</a:t>
            </a:r>
            <a:r>
              <a:rPr lang="en-US" baseline="30000">
                <a:solidFill>
                  <a:srgbClr val="3BAD4B"/>
                </a:solidFill>
                <a:latin typeface="Gill Sans MT" pitchFamily="34" charset="0"/>
              </a:rPr>
              <a:t>nd</a:t>
            </a:r>
            <a:r>
              <a:rPr lang="en-US">
                <a:solidFill>
                  <a:srgbClr val="3BAD4B"/>
                </a:solidFill>
                <a:latin typeface="Gill Sans MT" pitchFamily="34" charset="0"/>
              </a:rPr>
              <a:t> Temple</a:t>
            </a:r>
          </a:p>
        </p:txBody>
      </p:sp>
      <p:sp>
        <p:nvSpPr>
          <p:cNvPr id="9352" name="Text Box 63"/>
          <p:cNvSpPr txBox="1">
            <a:spLocks noChangeArrowheads="1"/>
          </p:cNvSpPr>
          <p:nvPr/>
        </p:nvSpPr>
        <p:spPr bwMode="auto">
          <a:xfrm>
            <a:off x="7848600" y="914400"/>
            <a:ext cx="990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Persia</a:t>
            </a:r>
          </a:p>
        </p:txBody>
      </p:sp>
      <p:sp>
        <p:nvSpPr>
          <p:cNvPr id="9353" name="Text Box 172"/>
          <p:cNvSpPr txBox="1">
            <a:spLocks noChangeArrowheads="1"/>
          </p:cNvSpPr>
          <p:nvPr/>
        </p:nvSpPr>
        <p:spPr bwMode="auto">
          <a:xfrm>
            <a:off x="7467600" y="3276600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Judea</a:t>
            </a:r>
          </a:p>
        </p:txBody>
      </p:sp>
      <p:sp>
        <p:nvSpPr>
          <p:cNvPr id="9354" name="Text Box 173"/>
          <p:cNvSpPr txBox="1">
            <a:spLocks noChangeArrowheads="1"/>
          </p:cNvSpPr>
          <p:nvPr/>
        </p:nvSpPr>
        <p:spPr bwMode="auto">
          <a:xfrm>
            <a:off x="7467600" y="2833688"/>
            <a:ext cx="533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3BAD4B"/>
                </a:solidFill>
                <a:latin typeface="Gill Sans MT" pitchFamily="34" charset="0"/>
              </a:rPr>
              <a:t>538</a:t>
            </a:r>
          </a:p>
        </p:txBody>
      </p:sp>
      <p:sp>
        <p:nvSpPr>
          <p:cNvPr id="9355" name="Text Box 62"/>
          <p:cNvSpPr txBox="1">
            <a:spLocks noChangeArrowheads="1"/>
          </p:cNvSpPr>
          <p:nvPr/>
        </p:nvSpPr>
        <p:spPr bwMode="auto">
          <a:xfrm>
            <a:off x="6553200" y="8382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Babylon</a:t>
            </a:r>
          </a:p>
        </p:txBody>
      </p:sp>
      <p:sp>
        <p:nvSpPr>
          <p:cNvPr id="9356" name="Text Box 184"/>
          <p:cNvSpPr txBox="1">
            <a:spLocks noChangeArrowheads="1"/>
          </p:cNvSpPr>
          <p:nvPr/>
        </p:nvSpPr>
        <p:spPr bwMode="auto">
          <a:xfrm>
            <a:off x="4876800" y="2773363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solidFill>
                  <a:srgbClr val="996633"/>
                </a:solidFill>
                <a:latin typeface="Gill Sans MT" pitchFamily="34" charset="0"/>
              </a:rPr>
              <a:t>Hosea</a:t>
            </a:r>
          </a:p>
        </p:txBody>
      </p:sp>
      <p:sp>
        <p:nvSpPr>
          <p:cNvPr id="9357" name="Text Box 190"/>
          <p:cNvSpPr txBox="1">
            <a:spLocks noChangeArrowheads="1"/>
          </p:cNvSpPr>
          <p:nvPr/>
        </p:nvSpPr>
        <p:spPr bwMode="auto">
          <a:xfrm>
            <a:off x="6477000" y="3429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dirty="0">
                <a:solidFill>
                  <a:srgbClr val="996633"/>
                </a:solidFill>
                <a:latin typeface="Franklin Gothic Book" pitchFamily="34" charset="0"/>
              </a:rPr>
              <a:t>Joel</a:t>
            </a:r>
          </a:p>
        </p:txBody>
      </p:sp>
      <p:sp>
        <p:nvSpPr>
          <p:cNvPr id="9358" name="Text Box 183"/>
          <p:cNvSpPr txBox="1">
            <a:spLocks noChangeArrowheads="1"/>
          </p:cNvSpPr>
          <p:nvPr/>
        </p:nvSpPr>
        <p:spPr bwMode="auto">
          <a:xfrm>
            <a:off x="4800600" y="2620963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solidFill>
                  <a:srgbClr val="996633"/>
                </a:solidFill>
                <a:latin typeface="Franklin Gothic Book" pitchFamily="34" charset="0"/>
              </a:rPr>
              <a:t>Amos</a:t>
            </a:r>
          </a:p>
        </p:txBody>
      </p:sp>
      <p:sp>
        <p:nvSpPr>
          <p:cNvPr id="179" name="Text Box 191"/>
          <p:cNvSpPr txBox="1">
            <a:spLocks noChangeArrowheads="1"/>
          </p:cNvSpPr>
          <p:nvPr/>
        </p:nvSpPr>
        <p:spPr bwMode="auto">
          <a:xfrm>
            <a:off x="6934200" y="3657600"/>
            <a:ext cx="685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 err="1">
                <a:solidFill>
                  <a:srgbClr val="996633"/>
                </a:solidFill>
                <a:latin typeface="Gill Sans MT" pitchFamily="34" charset="0"/>
              </a:rPr>
              <a:t>Obad</a:t>
            </a:r>
            <a:r>
              <a:rPr lang="en-US" sz="1200" dirty="0">
                <a:solidFill>
                  <a:srgbClr val="996633"/>
                </a:solidFill>
                <a:latin typeface="Gill Sans MT" pitchFamily="34" charset="0"/>
              </a:rPr>
              <a:t>-Edom</a:t>
            </a:r>
          </a:p>
        </p:txBody>
      </p:sp>
      <p:sp>
        <p:nvSpPr>
          <p:cNvPr id="180" name="Text Box 185"/>
          <p:cNvSpPr txBox="1">
            <a:spLocks noChangeArrowheads="1"/>
          </p:cNvSpPr>
          <p:nvPr/>
        </p:nvSpPr>
        <p:spPr bwMode="auto">
          <a:xfrm>
            <a:off x="4648200" y="1600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dirty="0">
                <a:solidFill>
                  <a:srgbClr val="996633"/>
                </a:solidFill>
                <a:latin typeface="Gill Sans MT" pitchFamily="34" charset="0"/>
              </a:rPr>
              <a:t>Jonah-Nineveh</a:t>
            </a:r>
          </a:p>
        </p:txBody>
      </p:sp>
      <p:sp>
        <p:nvSpPr>
          <p:cNvPr id="181" name="Text Box 186"/>
          <p:cNvSpPr txBox="1">
            <a:spLocks noChangeArrowheads="1"/>
          </p:cNvSpPr>
          <p:nvPr/>
        </p:nvSpPr>
        <p:spPr bwMode="auto">
          <a:xfrm>
            <a:off x="5105400" y="3535362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solidFill>
                  <a:srgbClr val="996633"/>
                </a:solidFill>
                <a:latin typeface="Gill Sans MT" pitchFamily="34" charset="0"/>
              </a:rPr>
              <a:t>Micah</a:t>
            </a:r>
            <a:endParaRPr lang="en-US" sz="1200" dirty="0">
              <a:solidFill>
                <a:srgbClr val="996633"/>
              </a:solidFill>
              <a:latin typeface="Gill Sans MT" pitchFamily="34" charset="0"/>
            </a:endParaRPr>
          </a:p>
        </p:txBody>
      </p:sp>
      <p:sp>
        <p:nvSpPr>
          <p:cNvPr id="182" name="Text Box 189"/>
          <p:cNvSpPr txBox="1">
            <a:spLocks noChangeArrowheads="1"/>
          </p:cNvSpPr>
          <p:nvPr/>
        </p:nvSpPr>
        <p:spPr bwMode="auto">
          <a:xfrm>
            <a:off x="6248400" y="3505200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 err="1">
                <a:solidFill>
                  <a:srgbClr val="996633"/>
                </a:solidFill>
                <a:latin typeface="Gill Sans MT" pitchFamily="34" charset="0"/>
              </a:rPr>
              <a:t>Zeph</a:t>
            </a:r>
            <a:endParaRPr lang="en-US" sz="1200" dirty="0">
              <a:solidFill>
                <a:srgbClr val="996633"/>
              </a:solidFill>
              <a:latin typeface="Gill Sans MT" pitchFamily="34" charset="0"/>
            </a:endParaRPr>
          </a:p>
        </p:txBody>
      </p:sp>
      <p:sp>
        <p:nvSpPr>
          <p:cNvPr id="183" name="Text Box 188"/>
          <p:cNvSpPr txBox="1">
            <a:spLocks noChangeArrowheads="1"/>
          </p:cNvSpPr>
          <p:nvPr/>
        </p:nvSpPr>
        <p:spPr bwMode="auto">
          <a:xfrm>
            <a:off x="6172200" y="2971800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 err="1">
                <a:solidFill>
                  <a:srgbClr val="996633"/>
                </a:solidFill>
                <a:latin typeface="Gill Sans MT" pitchFamily="34" charset="0"/>
              </a:rPr>
              <a:t>Hab</a:t>
            </a:r>
            <a:endParaRPr lang="en-US" sz="1200" dirty="0">
              <a:solidFill>
                <a:srgbClr val="996633"/>
              </a:solidFill>
              <a:latin typeface="Gill Sans MT" pitchFamily="34" charset="0"/>
            </a:endParaRPr>
          </a:p>
        </p:txBody>
      </p:sp>
      <p:sp>
        <p:nvSpPr>
          <p:cNvPr id="184" name="Text Box 192"/>
          <p:cNvSpPr txBox="1">
            <a:spLocks noChangeArrowheads="1"/>
          </p:cNvSpPr>
          <p:nvPr/>
        </p:nvSpPr>
        <p:spPr bwMode="auto">
          <a:xfrm>
            <a:off x="7467600" y="3352800"/>
            <a:ext cx="533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solidFill>
                  <a:srgbClr val="996633"/>
                </a:solidFill>
                <a:latin typeface="Gill Sans MT" pitchFamily="34" charset="0"/>
              </a:rPr>
              <a:t>Hag</a:t>
            </a:r>
          </a:p>
        </p:txBody>
      </p:sp>
      <p:sp>
        <p:nvSpPr>
          <p:cNvPr id="185" name="Text Box 193"/>
          <p:cNvSpPr txBox="1">
            <a:spLocks noChangeArrowheads="1"/>
          </p:cNvSpPr>
          <p:nvPr/>
        </p:nvSpPr>
        <p:spPr bwMode="auto">
          <a:xfrm>
            <a:off x="7467600" y="3505201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dirty="0">
                <a:solidFill>
                  <a:srgbClr val="996633"/>
                </a:solidFill>
              </a:rPr>
              <a:t>Zech</a:t>
            </a:r>
          </a:p>
        </p:txBody>
      </p:sp>
      <p:sp>
        <p:nvSpPr>
          <p:cNvPr id="186" name="Text Box 194"/>
          <p:cNvSpPr txBox="1">
            <a:spLocks noChangeArrowheads="1"/>
          </p:cNvSpPr>
          <p:nvPr/>
        </p:nvSpPr>
        <p:spPr bwMode="auto">
          <a:xfrm>
            <a:off x="8305800" y="35052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Mal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 autoUpdateAnimBg="0"/>
      <p:bldP spid="186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2959</TotalTime>
  <Words>70</Words>
  <Application>Microsoft Office PowerPoint</Application>
  <PresentationFormat>On-screen Show (4:3)</PresentationFormat>
  <Paragraphs>60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Company>Northwestern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Micah</dc:title>
  <dc:creator>BVSeevers</dc:creator>
  <cp:lastModifiedBy>Salena</cp:lastModifiedBy>
  <cp:revision>200</cp:revision>
  <dcterms:created xsi:type="dcterms:W3CDTF">2013-03-17T15:17:58Z</dcterms:created>
  <dcterms:modified xsi:type="dcterms:W3CDTF">2014-04-16T19:06:36Z</dcterms:modified>
</cp:coreProperties>
</file>